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278"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039FF4-0FE0-4EB4-8F5B-073F34FDF270}" type="datetimeFigureOut">
              <a:rPr lang="en-US" smtClean="0"/>
              <a:pPr/>
              <a:t>12/2/2021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479B82B-975C-46E9-A398-19FB597BDB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039FF4-0FE0-4EB4-8F5B-073F34FDF270}"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B82B-975C-46E9-A398-19FB597BDB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039FF4-0FE0-4EB4-8F5B-073F34FDF270}"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B82B-975C-46E9-A398-19FB597BDB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039FF4-0FE0-4EB4-8F5B-073F34FDF270}"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B82B-975C-46E9-A398-19FB597BDB70}"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F039FF4-0FE0-4EB4-8F5B-073F34FDF270}"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B82B-975C-46E9-A398-19FB597BDB7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039FF4-0FE0-4EB4-8F5B-073F34FDF270}"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B82B-975C-46E9-A398-19FB597BDB70}"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039FF4-0FE0-4EB4-8F5B-073F34FDF270}" type="datetimeFigureOut">
              <a:rPr lang="en-US" smtClean="0"/>
              <a:pPr/>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9B82B-975C-46E9-A398-19FB597BDB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039FF4-0FE0-4EB4-8F5B-073F34FDF270}" type="datetimeFigureOut">
              <a:rPr lang="en-US" smtClean="0"/>
              <a:pPr/>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9B82B-975C-46E9-A398-19FB597BDB70}"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39FF4-0FE0-4EB4-8F5B-073F34FDF270}" type="datetimeFigureOut">
              <a:rPr lang="en-US" smtClean="0"/>
              <a:pPr/>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9B82B-975C-46E9-A398-19FB597BDB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F039FF4-0FE0-4EB4-8F5B-073F34FDF270}"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B82B-975C-46E9-A398-19FB597BDB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039FF4-0FE0-4EB4-8F5B-073F34FDF270}" type="datetimeFigureOut">
              <a:rPr lang="en-US" smtClean="0"/>
              <a:pPr/>
              <a:t>12/2/2021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479B82B-975C-46E9-A398-19FB597BDB7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039FF4-0FE0-4EB4-8F5B-073F34FDF270}" type="datetimeFigureOut">
              <a:rPr lang="en-US" smtClean="0"/>
              <a:pPr/>
              <a:t>12/2/2021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479B82B-975C-46E9-A398-19FB597BD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393" y="332657"/>
            <a:ext cx="8856984" cy="1368152"/>
          </a:xfrm>
        </p:spPr>
        <p:txBody>
          <a:bodyPr>
            <a:normAutofit/>
          </a:bodyPr>
          <a:lstStyle/>
          <a:p>
            <a:pPr algn="ctr" rtl="1"/>
            <a:r>
              <a:rPr lang="fa-IR" sz="2400" dirty="0">
                <a:cs typeface="B Titr" panose="00000700000000000000" pitchFamily="2" charset="-78"/>
              </a:rPr>
              <a:t>نرم افزار</a:t>
            </a:r>
            <a:br>
              <a:rPr lang="fa-IR" sz="2400" dirty="0">
                <a:cs typeface="B Titr" panose="00000700000000000000" pitchFamily="2" charset="-78"/>
              </a:rPr>
            </a:br>
            <a:r>
              <a:rPr lang="fa-IR" sz="2400" dirty="0">
                <a:cs typeface="B Titr" panose="00000700000000000000" pitchFamily="2" charset="-78"/>
              </a:rPr>
              <a:t> </a:t>
            </a:r>
            <a:r>
              <a:rPr lang="en-US" sz="2400" dirty="0" err="1">
                <a:latin typeface="Times New Roman" panose="02020603050405020304" pitchFamily="18" charset="0"/>
                <a:cs typeface="Times New Roman" panose="02020603050405020304" pitchFamily="18" charset="0"/>
              </a:rPr>
              <a:t>Raad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accident analysis and documentation software</a:t>
            </a:r>
          </a:p>
        </p:txBody>
      </p:sp>
      <p:sp>
        <p:nvSpPr>
          <p:cNvPr id="3" name="Subtitle 2"/>
          <p:cNvSpPr>
            <a:spLocks noGrp="1"/>
          </p:cNvSpPr>
          <p:nvPr>
            <p:ph type="subTitle" idx="1"/>
          </p:nvPr>
        </p:nvSpPr>
        <p:spPr>
          <a:xfrm>
            <a:off x="642910" y="3857628"/>
            <a:ext cx="7772400" cy="1199704"/>
          </a:xfrm>
        </p:spPr>
        <p:txBody>
          <a:bodyPr/>
          <a:lstStyle/>
          <a:p>
            <a:pPr algn="ctr"/>
            <a:r>
              <a:rPr lang="fa-IR" b="1" dirty="0">
                <a:cs typeface="B Badr" pitchFamily="2" charset="-78"/>
              </a:rPr>
              <a:t>ارائه دهنده : محمد ناصر لایق تیزآبی</a:t>
            </a:r>
          </a:p>
          <a:p>
            <a:endParaRPr lang="en-US" b="1" dirty="0">
              <a:cs typeface="B Bad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dirty="0"/>
              <a:t> </a:t>
            </a:r>
            <a:r>
              <a:rPr lang="ar-SA" b="1" dirty="0">
                <a:cs typeface="B Badr" pitchFamily="2" charset="-78"/>
              </a:rPr>
              <a:t>ب: </a:t>
            </a:r>
            <a:r>
              <a:rPr lang="ar-SA" b="1" u="sng" dirty="0">
                <a:cs typeface="B Badr" pitchFamily="2" charset="-78"/>
              </a:rPr>
              <a:t>طبق نظر انجمن آمریکایی بررسی حوادث:</a:t>
            </a:r>
            <a:r>
              <a:rPr lang="fa-IR" b="1" u="sng" dirty="0">
                <a:cs typeface="B Badr" pitchFamily="2" charset="-78"/>
              </a:rPr>
              <a:t>  </a:t>
            </a:r>
          </a:p>
          <a:p>
            <a:pPr algn="r" rtl="1">
              <a:buNone/>
            </a:pPr>
            <a:r>
              <a:rPr lang="ar-SA" sz="3000" dirty="0">
                <a:cs typeface="B Badr" pitchFamily="2" charset="-78"/>
              </a:rPr>
              <a:t>ضریب شدت حادثه از تقسیم مجموع روزهای تلف شده به علت حادثه در یک مدت معین ضربدر یک میلیون تقسیم بر جمع کل ساعات کار مفید کارگران در همان</a:t>
            </a:r>
            <a:r>
              <a:rPr lang="fa-IR" sz="3000" dirty="0">
                <a:cs typeface="B Badr" pitchFamily="2" charset="-78"/>
              </a:rPr>
              <a:t> </a:t>
            </a:r>
            <a:r>
              <a:rPr lang="ar-SA" sz="3000" dirty="0">
                <a:cs typeface="B Badr" pitchFamily="2" charset="-78"/>
              </a:rPr>
              <a:t>مدت معین بدست می آید.</a:t>
            </a:r>
            <a:endParaRPr lang="en-US" sz="3000" dirty="0">
              <a:cs typeface="B Badr" pitchFamily="2" charset="-78"/>
            </a:endParaRPr>
          </a:p>
          <a:p>
            <a:pPr>
              <a:buNone/>
            </a:pPr>
            <a:r>
              <a:rPr lang="en-US" sz="3000" dirty="0">
                <a:latin typeface="Times New Roman" panose="02020603050405020304" pitchFamily="18" charset="0"/>
                <a:cs typeface="Times New Roman" panose="02020603050405020304" pitchFamily="18" charset="0"/>
              </a:rPr>
              <a:t>SR</a:t>
            </a:r>
            <a:r>
              <a:rPr lang="en-US" sz="3000" dirty="0">
                <a:cs typeface="B Badr" pitchFamily="2" charset="-78"/>
              </a:rPr>
              <a:t>=</a:t>
            </a:r>
          </a:p>
          <a:p>
            <a:pPr algn="r" rtl="1">
              <a:buNone/>
            </a:pPr>
            <a:r>
              <a:rPr lang="ar-SA" sz="3000" u="sng" dirty="0">
                <a:cs typeface="B Badr" pitchFamily="2" charset="-78"/>
              </a:rPr>
              <a:t>(تعداد روزهای تلف شده به علت حادثه در مدت معین) ×1000000</a:t>
            </a:r>
            <a:endParaRPr lang="en-US" sz="3000" dirty="0">
              <a:cs typeface="B Badr" pitchFamily="2" charset="-78"/>
            </a:endParaRPr>
          </a:p>
          <a:p>
            <a:pPr algn="r" rtl="1">
              <a:buNone/>
            </a:pPr>
            <a:r>
              <a:rPr lang="ar-SA" sz="3000" dirty="0">
                <a:cs typeface="B Badr" pitchFamily="2" charset="-78"/>
              </a:rPr>
              <a:t>جمع کل ساعات مفید کار کارگران در همان مدت معین</a:t>
            </a:r>
            <a:endParaRPr lang="en-US" sz="3000" dirty="0">
              <a:cs typeface="B Badr" pitchFamily="2" charset="-78"/>
            </a:endParaRPr>
          </a:p>
        </p:txBody>
      </p:sp>
      <p:sp>
        <p:nvSpPr>
          <p:cNvPr id="2" name="Title 1"/>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dirty="0"/>
              <a:t>  </a:t>
            </a:r>
            <a:r>
              <a:rPr lang="ar-SA" b="1" dirty="0">
                <a:cs typeface="B Badr" pitchFamily="2" charset="-78"/>
              </a:rPr>
              <a:t>ج: </a:t>
            </a:r>
            <a:r>
              <a:rPr lang="ar-SA" sz="2800" b="1" u="sng" dirty="0">
                <a:cs typeface="B Badr" pitchFamily="2" charset="-78"/>
              </a:rPr>
              <a:t>طبق نظر سازمان ایمنی و بهداشت آمریکا </a:t>
            </a:r>
            <a:r>
              <a:rPr lang="en-US" sz="2800" u="sng" dirty="0">
                <a:latin typeface="Times New Roman" panose="02020603050405020304" pitchFamily="18" charset="0"/>
                <a:cs typeface="Times New Roman" panose="02020603050405020304" pitchFamily="18" charset="0"/>
              </a:rPr>
              <a:t>OSHA</a:t>
            </a:r>
            <a:r>
              <a:rPr lang="ar-SA" sz="2800" dirty="0">
                <a:cs typeface="B Badr" pitchFamily="2" charset="-78"/>
              </a:rPr>
              <a:t>: ضریب شدت حادثه از تقسیم مجموع روزهای تلف شده به علت حادثه در یک مدت معین ضربدر دویست هزار تقسیم بر جمع کل ساعات کار مفیدکارگران در همان مدت معین بدست می آید.</a:t>
            </a:r>
            <a:endParaRPr lang="en-US" sz="2800" dirty="0">
              <a:cs typeface="B Badr" pitchFamily="2" charset="-78"/>
            </a:endParaRPr>
          </a:p>
          <a:p>
            <a:pPr rtl="1">
              <a:buNone/>
            </a:pPr>
            <a:r>
              <a:rPr lang="en-US" sz="2800" dirty="0">
                <a:latin typeface="Times New Roman" panose="02020603050405020304" pitchFamily="18" charset="0"/>
                <a:cs typeface="Times New Roman" panose="02020603050405020304" pitchFamily="18" charset="0"/>
              </a:rPr>
              <a:t>SR</a:t>
            </a:r>
            <a:r>
              <a:rPr lang="en-US" sz="2800" dirty="0">
                <a:cs typeface="B Badr" pitchFamily="2" charset="-78"/>
              </a:rPr>
              <a:t>=</a:t>
            </a:r>
          </a:p>
          <a:p>
            <a:pPr algn="r" rtl="1">
              <a:buNone/>
            </a:pPr>
            <a:r>
              <a:rPr lang="ar-SA" sz="2800" u="sng" dirty="0">
                <a:cs typeface="B Badr" pitchFamily="2" charset="-78"/>
              </a:rPr>
              <a:t>(تعداد روزهای تلف شده به علت حادثه در مدت معین) ×200000</a:t>
            </a:r>
            <a:endParaRPr lang="en-US" sz="2800" dirty="0">
              <a:cs typeface="B Badr" pitchFamily="2" charset="-78"/>
            </a:endParaRPr>
          </a:p>
          <a:p>
            <a:pPr algn="r" rtl="1">
              <a:buNone/>
            </a:pPr>
            <a:r>
              <a:rPr lang="ar-SA" sz="2800" dirty="0">
                <a:cs typeface="B Badr" pitchFamily="2" charset="-78"/>
              </a:rPr>
              <a:t>جمع کل ساعات مفید کار کارگران در همان مدت معین</a:t>
            </a:r>
            <a:endParaRPr lang="en-US" sz="2800" dirty="0">
              <a:cs typeface="B Badr" pitchFamily="2" charset="-78"/>
            </a:endParaRPr>
          </a:p>
          <a:p>
            <a:pPr algn="r" rtl="1">
              <a:buNone/>
            </a:pPr>
            <a:endParaRPr lang="en-US" dirty="0">
              <a:cs typeface="B Badr" pitchFamily="2" charset="-78"/>
            </a:endParaRPr>
          </a:p>
        </p:txBody>
      </p:sp>
      <p:sp>
        <p:nvSpPr>
          <p:cNvPr id="2" name="Title 1"/>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ar-SA" dirty="0"/>
              <a:t>* </a:t>
            </a:r>
            <a:r>
              <a:rPr lang="ar-SA" sz="2800" b="1" dirty="0">
                <a:cs typeface="B Badr" pitchFamily="2" charset="-78"/>
              </a:rPr>
              <a:t>نکته</a:t>
            </a:r>
            <a:r>
              <a:rPr lang="ar-SA" sz="2800" dirty="0">
                <a:cs typeface="B Badr" pitchFamily="2" charset="-78"/>
              </a:rPr>
              <a:t>: برای هر نوع از کار افتادگی یا آسیب تعداد روزهای معینی در نظر گرفته شده است که بایستی به جداول مربوطه مراجعه نمود. همچنین به توصیه کنفرانس بین المللی آمارگران در سال 1974 روزهای تلف شده مربوط به فوت هر کارگر معادل 7500 روز می باشد.</a:t>
            </a:r>
            <a:endParaRPr lang="en-US" sz="2800" dirty="0">
              <a:cs typeface="B Badr" pitchFamily="2" charset="-78"/>
            </a:endParaRPr>
          </a:p>
        </p:txBody>
      </p:sp>
      <p:sp>
        <p:nvSpPr>
          <p:cNvPr id="2" name="Title 1"/>
          <p:cNvSpPr>
            <a:spLocks noGrp="1"/>
          </p:cNvSpPr>
          <p:nvPr>
            <p:ph type="title"/>
          </p:nvPr>
        </p:nvSpPr>
        <p:spPr>
          <a:xfrm>
            <a:off x="395536" y="321885"/>
            <a:ext cx="8229600" cy="1143000"/>
          </a:xfrm>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ar-SA" sz="2800" dirty="0">
                <a:cs typeface="B Badr" pitchFamily="2" charset="-78"/>
              </a:rPr>
              <a:t>جذر تکرار حادثه در شدت حادثه بخش بر هزار </a:t>
            </a:r>
            <a:endParaRPr lang="fa-IR" sz="2800" dirty="0">
              <a:cs typeface="B Badr" pitchFamily="2" charset="-78"/>
            </a:endParaRPr>
          </a:p>
          <a:p>
            <a:pPr algn="r" rtl="1">
              <a:buNone/>
            </a:pPr>
            <a:endParaRPr lang="fa-IR" sz="2800" dirty="0">
              <a:cs typeface="B Badr" pitchFamily="2" charset="-78"/>
            </a:endParaRPr>
          </a:p>
          <a:p>
            <a:pPr algn="r" rtl="1">
              <a:buNone/>
            </a:pPr>
            <a:endParaRPr lang="fa-IR" sz="2800" dirty="0">
              <a:cs typeface="B Badr" pitchFamily="2" charset="-78"/>
            </a:endParaRPr>
          </a:p>
          <a:p>
            <a:pPr algn="r" rtl="1">
              <a:buNone/>
            </a:pPr>
            <a:endParaRPr lang="fa-IR" sz="2800" dirty="0">
              <a:cs typeface="B Badr" pitchFamily="2" charset="-78"/>
            </a:endParaRPr>
          </a:p>
          <a:p>
            <a:pPr algn="r" rtl="1">
              <a:buNone/>
            </a:pPr>
            <a:endParaRPr lang="fa-IR" sz="2800" dirty="0">
              <a:cs typeface="B Badr" pitchFamily="2" charset="-78"/>
            </a:endParaRPr>
          </a:p>
          <a:p>
            <a:pPr algn="r" rtl="1">
              <a:buNone/>
            </a:pPr>
            <a:endParaRPr lang="fa-IR" sz="2800" dirty="0">
              <a:cs typeface="B Badr" pitchFamily="2" charset="-78"/>
            </a:endParaRPr>
          </a:p>
          <a:p>
            <a:pPr algn="r" rtl="1">
              <a:buNone/>
            </a:pPr>
            <a:endParaRPr lang="fa-IR" sz="2800" dirty="0">
              <a:cs typeface="B Badr" pitchFamily="2" charset="-78"/>
            </a:endParaRPr>
          </a:p>
          <a:p>
            <a:pPr algn="r" rtl="1">
              <a:buNone/>
            </a:pPr>
            <a:endParaRPr lang="fa-IR" sz="2800" dirty="0">
              <a:cs typeface="B Badr" pitchFamily="2" charset="-78"/>
            </a:endParaRPr>
          </a:p>
          <a:p>
            <a:pPr algn="r" rtl="1">
              <a:buNone/>
            </a:pPr>
            <a:endParaRPr lang="en-US" sz="2800" dirty="0">
              <a:cs typeface="B Badr" pitchFamily="2" charset="-78"/>
            </a:endParaRPr>
          </a:p>
          <a:p>
            <a:pPr algn="r" rtl="1">
              <a:buNone/>
            </a:pPr>
            <a:endParaRPr lang="en-US" dirty="0"/>
          </a:p>
        </p:txBody>
      </p:sp>
      <p:sp>
        <p:nvSpPr>
          <p:cNvPr id="2" name="Title 1"/>
          <p:cNvSpPr>
            <a:spLocks noGrp="1"/>
          </p:cNvSpPr>
          <p:nvPr>
            <p:ph type="title"/>
          </p:nvPr>
        </p:nvSpPr>
        <p:spPr/>
        <p:txBody>
          <a:bodyPr>
            <a:normAutofit fontScale="90000"/>
          </a:bodyPr>
          <a:lstStyle/>
          <a:p>
            <a:pPr algn="r" rtl="1"/>
            <a:r>
              <a:rPr lang="ar-SA" b="0" dirty="0">
                <a:effectLst/>
                <a:cs typeface="B Titr" panose="00000700000000000000" pitchFamily="2" charset="-78"/>
              </a:rPr>
              <a:t>شدت تکرار حادثه </a:t>
            </a:r>
            <a:r>
              <a:rPr lang="en-US" b="0" dirty="0">
                <a:effectLst/>
                <a:cs typeface="B Titr" panose="00000700000000000000" pitchFamily="2" charset="-78"/>
              </a:rPr>
              <a:t>:</a:t>
            </a:r>
            <a:br>
              <a:rPr lang="en-US" b="0" dirty="0">
                <a:effectLst/>
                <a:cs typeface="B Titr" panose="00000700000000000000" pitchFamily="2" charset="-78"/>
              </a:rPr>
            </a:br>
            <a:r>
              <a:rPr lang="en-US" b="0" dirty="0">
                <a:effectLst/>
                <a:latin typeface="Times New Roman" panose="02020603050405020304" pitchFamily="18" charset="0"/>
                <a:cs typeface="Times New Roman" panose="02020603050405020304" pitchFamily="18" charset="0"/>
              </a:rPr>
              <a:t>FSI- Frequency Severity Indicator</a:t>
            </a:r>
            <a:endParaRPr lang="en-US" b="0" dirty="0">
              <a:effectLst/>
              <a:cs typeface="B Titr" panose="00000700000000000000" pitchFamily="2" charset="-78"/>
            </a:endParaRPr>
          </a:p>
        </p:txBody>
      </p:sp>
      <p:pic>
        <p:nvPicPr>
          <p:cNvPr id="1028" name="Picture 4"/>
          <p:cNvPicPr>
            <a:picLocks noChangeAspect="1" noChangeArrowheads="1"/>
          </p:cNvPicPr>
          <p:nvPr/>
        </p:nvPicPr>
        <p:blipFill>
          <a:blip r:embed="rId2" cstate="print"/>
          <a:srcRect/>
          <a:stretch>
            <a:fillRect/>
          </a:stretch>
        </p:blipFill>
        <p:spPr bwMode="auto">
          <a:xfrm>
            <a:off x="3090862" y="2636912"/>
            <a:ext cx="2962275" cy="1600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rtl="1">
              <a:buNone/>
            </a:pPr>
            <a:r>
              <a:rPr lang="fa-IR" sz="2800" dirty="0">
                <a:cs typeface="B Badr" pitchFamily="2" charset="-78"/>
              </a:rPr>
              <a:t>روشی بر پایه محاسبات آماری است که می تواند بعنوان معیاری در تعیین تصادفی بودن و یا دلیل منطقی بودن نوسان تعداد حوادث رخداده در یک شرکت  باشد.</a:t>
            </a:r>
          </a:p>
          <a:p>
            <a:pPr algn="justLow" rtl="1">
              <a:buNone/>
            </a:pPr>
            <a:r>
              <a:rPr lang="fa-IR" sz="2800" dirty="0">
                <a:cs typeface="B Badr" pitchFamily="2" charset="-78"/>
              </a:rPr>
              <a:t>در این کنترل چارت تعداد حوادث ماهانه شرکت خاص در طول یکسال به صورت نمودار خطی رسم می گردد.</a:t>
            </a:r>
          </a:p>
          <a:p>
            <a:pPr algn="justLow" rtl="1">
              <a:buNone/>
            </a:pPr>
            <a:r>
              <a:rPr lang="fa-IR" sz="2800" dirty="0">
                <a:cs typeface="B Badr" pitchFamily="2" charset="-78"/>
              </a:rPr>
              <a:t>حدود بالا و پایین که بصورت دو خط افقی در این نمودار مشخص می گردد بیانگر مفاهیم آماری بوده و دارای معنی داری 95درصد و گاهی 99 درصد می باشد.</a:t>
            </a:r>
            <a:endParaRPr lang="en-US" sz="2800" dirty="0">
              <a:cs typeface="B Badr" pitchFamily="2" charset="-78"/>
            </a:endParaRPr>
          </a:p>
        </p:txBody>
      </p:sp>
      <p:sp>
        <p:nvSpPr>
          <p:cNvPr id="2" name="Title 1"/>
          <p:cNvSpPr>
            <a:spLocks noGrp="1"/>
          </p:cNvSpPr>
          <p:nvPr>
            <p:ph type="title"/>
          </p:nvPr>
        </p:nvSpPr>
        <p:spPr/>
        <p:txBody>
          <a:bodyPr>
            <a:normAutofit/>
          </a:bodyPr>
          <a:lstStyle/>
          <a:p>
            <a:pPr algn="r" rtl="1"/>
            <a:r>
              <a:rPr lang="fa-IR" sz="4000" dirty="0">
                <a:cs typeface="B Titr" panose="00000700000000000000" pitchFamily="2" charset="-78"/>
              </a:rPr>
              <a:t>کنترل چارت</a:t>
            </a:r>
            <a:r>
              <a:rPr lang="en-US" sz="4000" dirty="0">
                <a:latin typeface="Times New Roman" panose="02020603050405020304" pitchFamily="18" charset="0"/>
                <a:cs typeface="Times New Roman" panose="02020603050405020304" pitchFamily="18" charset="0"/>
              </a:rPr>
              <a:t>control chart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Low" rtl="1">
              <a:buNone/>
            </a:pPr>
            <a:r>
              <a:rPr lang="fa-IR" sz="2800" dirty="0">
                <a:cs typeface="B Badr" pitchFamily="2" charset="-78"/>
              </a:rPr>
              <a:t>اگر تعداد حوادث ماهانه در خارج از محدوده پوشش داده توسط این دو خط قرار بگیرد احتمال اینکه نتایج ثبت شده بدلیلی  غیر ازدلایل تصادفی رخ داده باشد بسیار بالا خواهد بود.</a:t>
            </a:r>
          </a:p>
          <a:p>
            <a:pPr algn="justLow" rtl="1">
              <a:buNone/>
            </a:pPr>
            <a:r>
              <a:rPr lang="fa-IR" sz="2800" dirty="0">
                <a:cs typeface="B Badr" pitchFamily="2" charset="-78"/>
              </a:rPr>
              <a:t>اگر در ارتباط با داده های حوادث میانگین وانحراف معیار در دست باشد می توان حدود بالا(</a:t>
            </a:r>
            <a:r>
              <a:rPr lang="en-US" sz="2800" dirty="0">
                <a:latin typeface="Times New Roman" panose="02020603050405020304" pitchFamily="18" charset="0"/>
                <a:cs typeface="Times New Roman" panose="02020603050405020304" pitchFamily="18" charset="0"/>
              </a:rPr>
              <a:t>UCL</a:t>
            </a:r>
            <a:r>
              <a:rPr lang="fa-IR" sz="2800" dirty="0">
                <a:cs typeface="B Badr" pitchFamily="2" charset="-78"/>
              </a:rPr>
              <a:t>) و حدود پایین (</a:t>
            </a:r>
            <a:r>
              <a:rPr lang="en-US" sz="2800" dirty="0">
                <a:latin typeface="Times New Roman" panose="02020603050405020304" pitchFamily="18" charset="0"/>
                <a:cs typeface="Times New Roman" panose="02020603050405020304" pitchFamily="18" charset="0"/>
              </a:rPr>
              <a:t>LCL</a:t>
            </a:r>
            <a:r>
              <a:rPr lang="fa-IR" sz="2800" dirty="0">
                <a:cs typeface="B Badr" pitchFamily="2" charset="-78"/>
              </a:rPr>
              <a:t>) را ازفرمول های زیر محاسبه نمود.  </a:t>
            </a:r>
          </a:p>
          <a:p>
            <a:pPr algn="justLow" rtl="1">
              <a:buNone/>
            </a:pPr>
            <a:endParaRPr lang="en-US" sz="2800" dirty="0">
              <a:cs typeface="B Badr" pitchFamily="2" charset="-78"/>
            </a:endParaRPr>
          </a:p>
        </p:txBody>
      </p:sp>
      <p:sp>
        <p:nvSpPr>
          <p:cNvPr id="3" name="Title 2"/>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pic>
        <p:nvPicPr>
          <p:cNvPr id="1026" name="Picture 2" descr="C:\Users\Dell\Pictures\16.png"/>
          <p:cNvPicPr>
            <a:picLocks noGrp="1" noChangeAspect="1" noChangeArrowheads="1"/>
          </p:cNvPicPr>
          <p:nvPr>
            <p:ph idx="1"/>
          </p:nvPr>
        </p:nvPicPr>
        <p:blipFill>
          <a:blip r:embed="rId2" cstate="print"/>
          <a:srcRect/>
          <a:stretch>
            <a:fillRect/>
          </a:stretch>
        </p:blipFill>
        <p:spPr bwMode="auto">
          <a:xfrm>
            <a:off x="1071538" y="1571612"/>
            <a:ext cx="6858048" cy="435771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buNone/>
            </a:pPr>
            <a:r>
              <a:rPr lang="en-US" sz="2800" dirty="0">
                <a:latin typeface="Times New Roman" panose="02020603050405020304" pitchFamily="18" charset="0"/>
                <a:cs typeface="Times New Roman" panose="02020603050405020304" pitchFamily="18" charset="0"/>
              </a:rPr>
              <a:t>X</a:t>
            </a:r>
            <a:r>
              <a:rPr lang="fa-IR" sz="2800" dirty="0">
                <a:cs typeface="B Badr" pitchFamily="2" charset="-78"/>
              </a:rPr>
              <a:t>= میانگین آمار حوادث</a:t>
            </a:r>
          </a:p>
          <a:p>
            <a:pPr algn="r" rtl="1">
              <a:buNone/>
            </a:pPr>
            <a:r>
              <a:rPr lang="en-US" sz="2800" dirty="0">
                <a:latin typeface="Times New Roman" panose="02020603050405020304" pitchFamily="18" charset="0"/>
                <a:cs typeface="Times New Roman" panose="02020603050405020304" pitchFamily="18" charset="0"/>
              </a:rPr>
              <a:t>Z</a:t>
            </a:r>
            <a:r>
              <a:rPr lang="fa-IR" sz="2800" dirty="0">
                <a:cs typeface="B Badr" pitchFamily="2" charset="-78"/>
              </a:rPr>
              <a:t> =برای محدوده احتمال داده شده از منحنی توزیع نرمال بدست می آید  </a:t>
            </a:r>
          </a:p>
          <a:p>
            <a:pPr algn="r" rtl="1">
              <a:buNone/>
            </a:pPr>
            <a:r>
              <a:rPr lang="en-US" sz="2800" dirty="0">
                <a:latin typeface="Times New Roman" panose="02020603050405020304" pitchFamily="18" charset="0"/>
                <a:cs typeface="Times New Roman" panose="02020603050405020304" pitchFamily="18" charset="0"/>
              </a:rPr>
              <a:t>S</a:t>
            </a:r>
            <a:r>
              <a:rPr lang="fa-IR" sz="2800" dirty="0">
                <a:cs typeface="B Badr" pitchFamily="2" charset="-78"/>
              </a:rPr>
              <a:t>=انحراف معیار جمعیت مورد مطالعه</a:t>
            </a:r>
          </a:p>
          <a:p>
            <a:pPr algn="r" rtl="1">
              <a:buNone/>
            </a:pPr>
            <a:r>
              <a:rPr lang="fa-IR" sz="2800" dirty="0">
                <a:cs typeface="B Badr" pitchFamily="2" charset="-78"/>
              </a:rPr>
              <a:t>بعنوان مثال اگر میانگین تعداد حوادث رخداده برای یک شرکت برابر با 18/67 و انحراف معیار آن 6/57 باشد مقدار </a:t>
            </a:r>
            <a:r>
              <a:rPr lang="en-US" sz="2800" dirty="0">
                <a:latin typeface="Times New Roman" panose="02020603050405020304" pitchFamily="18" charset="0"/>
                <a:cs typeface="Times New Roman" panose="02020603050405020304" pitchFamily="18" charset="0"/>
              </a:rPr>
              <a:t>UCL</a:t>
            </a:r>
            <a:r>
              <a:rPr lang="fa-IR" sz="2800" dirty="0">
                <a:cs typeface="B Badr" pitchFamily="2" charset="-78"/>
              </a:rPr>
              <a:t> و</a:t>
            </a:r>
            <a:r>
              <a:rPr lang="en-US" sz="2800" dirty="0">
                <a:latin typeface="Times New Roman" panose="02020603050405020304" pitchFamily="18" charset="0"/>
                <a:cs typeface="Times New Roman" panose="02020603050405020304" pitchFamily="18" charset="0"/>
              </a:rPr>
              <a:t>LCL</a:t>
            </a:r>
            <a:r>
              <a:rPr lang="fa-IR" sz="2800" dirty="0">
                <a:cs typeface="B Badr" pitchFamily="2" charset="-78"/>
              </a:rPr>
              <a:t>   به شرح زیر بدست می آید.</a:t>
            </a:r>
          </a:p>
          <a:p>
            <a:pPr rtl="1">
              <a:buNone/>
            </a:pPr>
            <a:r>
              <a:rPr lang="en-US" sz="2800" dirty="0">
                <a:latin typeface="Times New Roman" panose="02020603050405020304" pitchFamily="18" charset="0"/>
                <a:cs typeface="Times New Roman" panose="02020603050405020304" pitchFamily="18" charset="0"/>
              </a:rPr>
              <a:t>UCL=18.67+1.96*6.57=31.55</a:t>
            </a:r>
          </a:p>
          <a:p>
            <a:pPr rtl="1">
              <a:buNone/>
            </a:pPr>
            <a:r>
              <a:rPr lang="en-US" sz="2800" dirty="0">
                <a:latin typeface="Times New Roman" panose="02020603050405020304" pitchFamily="18" charset="0"/>
                <a:cs typeface="Times New Roman" panose="02020603050405020304" pitchFamily="18" charset="0"/>
              </a:rPr>
              <a:t>LCL=18.67-1.96*6.57=5.79  </a:t>
            </a:r>
            <a:r>
              <a:rPr lang="fa-IR"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Content Placeholder 1"/>
          <p:cNvSpPr txBox="1">
            <a:spLocks/>
          </p:cNvSpPr>
          <p:nvPr/>
        </p:nvSpPr>
        <p:spPr>
          <a:xfrm>
            <a:off x="457200" y="1481328"/>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rtl="1">
              <a:lnSpc>
                <a:spcPct val="300000"/>
              </a:lnSpc>
              <a:buFont typeface="Wingdings 3"/>
              <a:buNone/>
            </a:pPr>
            <a:r>
              <a:rPr lang="fa-IR">
                <a:cs typeface="B Titr" panose="00000700000000000000" pitchFamily="2" charset="-78"/>
              </a:rPr>
              <a:t>پایان</a:t>
            </a:r>
          </a:p>
          <a:p>
            <a:pPr marL="109728" indent="0" algn="ctr" rtl="1">
              <a:lnSpc>
                <a:spcPct val="300000"/>
              </a:lnSpc>
              <a:buFont typeface="Wingdings 3"/>
              <a:buNone/>
            </a:pPr>
            <a:r>
              <a:rPr lang="fa-IR">
                <a:cs typeface="B Titr" panose="00000700000000000000" pitchFamily="2" charset="-78"/>
              </a:rPr>
              <a:t>ممنونم از حسن توجه شما</a:t>
            </a:r>
            <a:endParaRPr lang="en-US" dirty="0">
              <a:cs typeface="B Titr" panose="00000700000000000000" pitchFamily="2" charset="-78"/>
            </a:endParaRPr>
          </a:p>
        </p:txBody>
      </p:sp>
    </p:spTree>
    <p:extLst>
      <p:ext uri="{BB962C8B-B14F-4D97-AF65-F5344CB8AC3E}">
        <p14:creationId xmlns:p14="http://schemas.microsoft.com/office/powerpoint/2010/main" val="19110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Low" rtl="1">
              <a:lnSpc>
                <a:spcPct val="150000"/>
              </a:lnSpc>
              <a:buNone/>
            </a:pPr>
            <a:r>
              <a:rPr lang="fa-IR" sz="2600" dirty="0">
                <a:latin typeface="Nazanin" panose="00000400000000000000" pitchFamily="2" charset="-78"/>
                <a:cs typeface="B Lotus" panose="00000400000000000000" pitchFamily="2" charset="-78"/>
              </a:rPr>
              <a:t>از آنجا که ، آمار و اطلاعات پایه، از نیاز های اساسی در جهت مدیریتی اثربخش است. لذا ثبت حوادث و تجزیه و تحلیل حوادث برای دستیابی به اثربخشی و بهره وری در حوزه مدیریت ایمنی و بهداشت از ارکان اجتناب پذیر و ضروری می باشد. تاکنون ثبت حوادث به صورت دستی و بر روی برگه های کاغذ انجام می شد و احتمال مفقود شدن و تخریب و دستکاری اطلاعات در این روش بسیار زیاد است و نیز آمارگیری و تجزیه و تحلیل حوادث با این روش کار مشکل، وقت گیر و هزینه بر است. </a:t>
            </a:r>
            <a:endParaRPr lang="en-US" dirty="0">
              <a:latin typeface="Nazanin" panose="00000400000000000000" pitchFamily="2" charset="-78"/>
              <a:cs typeface="B Lotus" panose="00000400000000000000" pitchFamily="2" charset="-78"/>
            </a:endParaRPr>
          </a:p>
        </p:txBody>
      </p:sp>
      <p:sp>
        <p:nvSpPr>
          <p:cNvPr id="2" name="Title 1"/>
          <p:cNvSpPr>
            <a:spLocks noGrp="1"/>
          </p:cNvSpPr>
          <p:nvPr>
            <p:ph type="title"/>
          </p:nvPr>
        </p:nvSpPr>
        <p:spPr/>
        <p:txBody>
          <a:bodyPr>
            <a:normAutofit/>
          </a:bodyPr>
          <a:lstStyle/>
          <a:p>
            <a:pPr algn="ctr"/>
            <a:r>
              <a:rPr lang="fa-IR" sz="4000" dirty="0">
                <a:solidFill>
                  <a:schemeClr val="tx1"/>
                </a:solidFill>
                <a:latin typeface="+mn-lt"/>
                <a:ea typeface="+mn-ea"/>
                <a:cs typeface="B Titr" panose="00000700000000000000" pitchFamily="2" charset="-78"/>
              </a:rPr>
              <a:t>مقدمه</a:t>
            </a:r>
            <a:endParaRPr lang="en-US" sz="4000" dirty="0">
              <a:solidFill>
                <a:schemeClr val="tx1"/>
              </a:solidFill>
              <a:latin typeface="+mn-lt"/>
              <a:ea typeface="+mn-ea"/>
              <a:cs typeface="B Titr" panose="000007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340768"/>
            <a:ext cx="8229600" cy="4525963"/>
          </a:xfrm>
        </p:spPr>
        <p:txBody>
          <a:bodyPr/>
          <a:lstStyle/>
          <a:p>
            <a:pPr algn="just" rtl="1">
              <a:lnSpc>
                <a:spcPct val="200000"/>
              </a:lnSpc>
              <a:buNone/>
            </a:pPr>
            <a:r>
              <a:rPr lang="fa-IR" dirty="0">
                <a:cs typeface="B Lotus" panose="00000400000000000000" pitchFamily="2" charset="-78"/>
              </a:rPr>
              <a:t>   لذا وجود نرم افزاری در جهت ثبت حوادث و تجزیه و تحلیل آن باعث کاهش هزینه و صرفه جویی در زمان و افزایش سرعت کار و دستیابی سریع نتایج می شود و گام مؤثری در جهت مدیریت اثر بخش و دستیابی به بهره وری است.</a:t>
            </a:r>
            <a:endParaRPr lang="en-US" dirty="0">
              <a:cs typeface="B Lotus" panose="00000400000000000000" pitchFamily="2" charset="-78"/>
            </a:endParaRPr>
          </a:p>
        </p:txBody>
      </p:sp>
      <p:sp>
        <p:nvSpPr>
          <p:cNvPr id="2" name="Title 1"/>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27992"/>
          </a:xfrm>
        </p:spPr>
        <p:txBody>
          <a:bodyPr>
            <a:normAutofit fontScale="85000" lnSpcReduction="10000"/>
          </a:bodyPr>
          <a:lstStyle/>
          <a:p>
            <a:pPr marL="109728" indent="0" algn="r" rtl="1">
              <a:lnSpc>
                <a:spcPct val="150000"/>
              </a:lnSpc>
              <a:buNone/>
            </a:pPr>
            <a:r>
              <a:rPr lang="fa-IR" dirty="0">
                <a:cs typeface="B Lotus" panose="00000400000000000000" pitchFamily="2" charset="-78"/>
              </a:rPr>
              <a:t>- </a:t>
            </a:r>
            <a:r>
              <a:rPr lang="fa-IR" sz="2800" dirty="0">
                <a:cs typeface="B Lotus" panose="00000400000000000000" pitchFamily="2" charset="-78"/>
              </a:rPr>
              <a:t>مستند سازي حوادث</a:t>
            </a:r>
          </a:p>
          <a:p>
            <a:pPr marL="109728" indent="0" algn="r" rtl="1">
              <a:lnSpc>
                <a:spcPct val="150000"/>
              </a:lnSpc>
              <a:buNone/>
            </a:pPr>
            <a:r>
              <a:rPr lang="fa-IR" sz="2800" dirty="0">
                <a:cs typeface="B Lotus" panose="00000400000000000000" pitchFamily="2" charset="-78"/>
              </a:rPr>
              <a:t>- ترسيم نمودار هاي مختلف در بازه هاي زماني مختلف مانند (شكل وقوع به تعداد حوادث، شكل خسارت به تعداد حوادث، عضو خسارت ديده به تعداد حوادث و …)</a:t>
            </a:r>
          </a:p>
          <a:p>
            <a:pPr marL="109728" indent="0" algn="r" rtl="1">
              <a:lnSpc>
                <a:spcPct val="150000"/>
              </a:lnSpc>
              <a:buNone/>
            </a:pPr>
            <a:r>
              <a:rPr lang="fa-IR" sz="2800" dirty="0">
                <a:cs typeface="B Lotus" panose="00000400000000000000" pitchFamily="2" charset="-78"/>
              </a:rPr>
              <a:t>- تحليل حوادث به صورت ماهيانه بر اساس شاخص هاي </a:t>
            </a:r>
            <a:r>
              <a:rPr lang="en-US" sz="2800" dirty="0">
                <a:latin typeface="Times New Roman" panose="02020603050405020304" pitchFamily="18" charset="0"/>
                <a:cs typeface="Times New Roman" panose="02020603050405020304" pitchFamily="18" charset="0"/>
              </a:rPr>
              <a:t>AFR</a:t>
            </a:r>
            <a:r>
              <a:rPr lang="en-US" sz="2800" dirty="0">
                <a:cs typeface="B Lotus" panose="00000400000000000000" pitchFamily="2" charset="-78"/>
              </a:rPr>
              <a:t>، </a:t>
            </a:r>
            <a:r>
              <a:rPr lang="en-US" sz="2800" dirty="0">
                <a:latin typeface="Times New Roman" panose="02020603050405020304" pitchFamily="18" charset="0"/>
                <a:cs typeface="Times New Roman" panose="02020603050405020304" pitchFamily="18" charset="0"/>
              </a:rPr>
              <a:t>ASR</a:t>
            </a:r>
            <a:r>
              <a:rPr lang="en-US" sz="2800" dirty="0">
                <a:cs typeface="B Lotus" panose="00000400000000000000" pitchFamily="2" charset="-78"/>
              </a:rPr>
              <a:t>، </a:t>
            </a:r>
            <a:r>
              <a:rPr lang="fa-IR" sz="2800" dirty="0">
                <a:cs typeface="B Lotus" panose="00000400000000000000" pitchFamily="2" charset="-78"/>
              </a:rPr>
              <a:t>و </a:t>
            </a:r>
            <a:r>
              <a:rPr lang="en-US" sz="2800" dirty="0">
                <a:latin typeface="Times New Roman" panose="02020603050405020304" pitchFamily="18" charset="0"/>
                <a:cs typeface="Times New Roman" panose="02020603050405020304" pitchFamily="18" charset="0"/>
              </a:rPr>
              <a:t>FSI</a:t>
            </a:r>
          </a:p>
          <a:p>
            <a:pPr marL="109728" indent="0" algn="r" rtl="1">
              <a:lnSpc>
                <a:spcPct val="150000"/>
              </a:lnSpc>
              <a:buNone/>
            </a:pPr>
            <a:r>
              <a:rPr lang="en-US" sz="2800" dirty="0">
                <a:cs typeface="B Lotus" panose="00000400000000000000" pitchFamily="2" charset="-78"/>
              </a:rPr>
              <a:t>- </a:t>
            </a:r>
            <a:r>
              <a:rPr lang="fa-IR" sz="2800" dirty="0">
                <a:cs typeface="B Lotus" panose="00000400000000000000" pitchFamily="2" charset="-78"/>
              </a:rPr>
              <a:t>تحليل حوادث به صورت ساليانه بر اساس شاخص هاي </a:t>
            </a:r>
            <a:r>
              <a:rPr lang="en-US" sz="2800" dirty="0">
                <a:latin typeface="Times New Roman" panose="02020603050405020304" pitchFamily="18" charset="0"/>
                <a:cs typeface="Times New Roman" panose="02020603050405020304" pitchFamily="18" charset="0"/>
              </a:rPr>
              <a:t>AFR</a:t>
            </a:r>
            <a:r>
              <a:rPr lang="en-US" sz="2800" dirty="0">
                <a:cs typeface="B Lotus" panose="00000400000000000000" pitchFamily="2" charset="-78"/>
              </a:rPr>
              <a:t>، </a:t>
            </a:r>
            <a:r>
              <a:rPr lang="en-US" sz="2800" dirty="0">
                <a:latin typeface="Times New Roman" panose="02020603050405020304" pitchFamily="18" charset="0"/>
                <a:cs typeface="Times New Roman" panose="02020603050405020304" pitchFamily="18" charset="0"/>
              </a:rPr>
              <a:t>ASR</a:t>
            </a:r>
            <a:r>
              <a:rPr lang="en-US" sz="2800" dirty="0">
                <a:cs typeface="B Lotus" panose="00000400000000000000" pitchFamily="2" charset="-78"/>
              </a:rPr>
              <a:t>، </a:t>
            </a:r>
            <a:r>
              <a:rPr lang="fa-IR" sz="2800" dirty="0">
                <a:cs typeface="B Lotus" panose="00000400000000000000" pitchFamily="2" charset="-78"/>
              </a:rPr>
              <a:t>و </a:t>
            </a:r>
            <a:r>
              <a:rPr lang="en-US" sz="2800" dirty="0">
                <a:latin typeface="Times New Roman" panose="02020603050405020304" pitchFamily="18" charset="0"/>
                <a:cs typeface="Times New Roman" panose="02020603050405020304" pitchFamily="18" charset="0"/>
              </a:rPr>
              <a:t>FSI</a:t>
            </a:r>
          </a:p>
          <a:p>
            <a:pPr marL="109728" indent="0" algn="r" rtl="1">
              <a:lnSpc>
                <a:spcPct val="150000"/>
              </a:lnSpc>
              <a:buNone/>
            </a:pPr>
            <a:r>
              <a:rPr lang="en-US" sz="2800" dirty="0">
                <a:cs typeface="B Lotus" panose="00000400000000000000" pitchFamily="2" charset="-78"/>
              </a:rPr>
              <a:t>- </a:t>
            </a:r>
            <a:r>
              <a:rPr lang="fa-IR" sz="2800" dirty="0">
                <a:cs typeface="B Lotus" panose="00000400000000000000" pitchFamily="2" charset="-78"/>
              </a:rPr>
              <a:t>ترسيم نمودار هاي گرافيكي شاخص هاي </a:t>
            </a:r>
            <a:r>
              <a:rPr lang="en-US" sz="2800" dirty="0">
                <a:latin typeface="Times New Roman" panose="02020603050405020304" pitchFamily="18" charset="0"/>
                <a:cs typeface="Times New Roman" panose="02020603050405020304" pitchFamily="18" charset="0"/>
              </a:rPr>
              <a:t>AFR</a:t>
            </a:r>
            <a:r>
              <a:rPr lang="en-US" sz="2800" dirty="0">
                <a:cs typeface="B Lotus" panose="00000400000000000000" pitchFamily="2" charset="-78"/>
              </a:rPr>
              <a:t>، </a:t>
            </a:r>
            <a:r>
              <a:rPr lang="en-US" sz="2800" dirty="0">
                <a:latin typeface="Times New Roman" panose="02020603050405020304" pitchFamily="18" charset="0"/>
                <a:cs typeface="Times New Roman" panose="02020603050405020304" pitchFamily="18" charset="0"/>
              </a:rPr>
              <a:t>ASR</a:t>
            </a:r>
            <a:r>
              <a:rPr lang="en-US" sz="2800" dirty="0">
                <a:cs typeface="B Lotus" panose="00000400000000000000" pitchFamily="2" charset="-78"/>
              </a:rPr>
              <a:t>، </a:t>
            </a:r>
            <a:r>
              <a:rPr lang="fa-IR" sz="2800" dirty="0">
                <a:cs typeface="B Lotus" panose="00000400000000000000" pitchFamily="2" charset="-78"/>
              </a:rPr>
              <a:t>و </a:t>
            </a:r>
            <a:r>
              <a:rPr lang="en-US" sz="2800" dirty="0">
                <a:latin typeface="Times New Roman" panose="02020603050405020304" pitchFamily="18" charset="0"/>
                <a:cs typeface="Times New Roman" panose="02020603050405020304" pitchFamily="18" charset="0"/>
              </a:rPr>
              <a:t>FSI</a:t>
            </a:r>
          </a:p>
        </p:txBody>
      </p:sp>
      <p:sp>
        <p:nvSpPr>
          <p:cNvPr id="2" name="Title 1"/>
          <p:cNvSpPr>
            <a:spLocks noGrp="1"/>
          </p:cNvSpPr>
          <p:nvPr>
            <p:ph type="title"/>
          </p:nvPr>
        </p:nvSpPr>
        <p:spPr/>
        <p:txBody>
          <a:bodyPr/>
          <a:lstStyle/>
          <a:p>
            <a:pPr algn="r" rtl="1"/>
            <a:r>
              <a:rPr lang="fa-IR" b="1" dirty="0">
                <a:cs typeface="B Titr" panose="00000700000000000000" pitchFamily="2" charset="-78"/>
              </a:rPr>
              <a:t>امکانات نرم افزار</a:t>
            </a:r>
            <a:endParaRPr lang="en-US" b="1" dirty="0">
              <a:cs typeface="B Titr" panose="000007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50000"/>
              </a:lnSpc>
              <a:buNone/>
            </a:pPr>
            <a:r>
              <a:rPr lang="fa-IR" sz="2600" dirty="0">
                <a:cs typeface="B Lotus" panose="00000400000000000000" pitchFamily="2" charset="-78"/>
              </a:rPr>
              <a:t>- محاسبه </a:t>
            </a:r>
            <a:r>
              <a:rPr lang="en-US" sz="2600" dirty="0">
                <a:latin typeface="Times New Roman" panose="02020603050405020304" pitchFamily="18" charset="0"/>
                <a:cs typeface="Times New Roman" panose="02020603050405020304" pitchFamily="18" charset="0"/>
              </a:rPr>
              <a:t>UCL</a:t>
            </a:r>
            <a:r>
              <a:rPr lang="fa-IR" sz="2600" dirty="0">
                <a:cs typeface="B Lotus" panose="00000400000000000000" pitchFamily="2" charset="-78"/>
              </a:rPr>
              <a:t> </a:t>
            </a:r>
            <a:r>
              <a:rPr lang="en-US" sz="2600" dirty="0">
                <a:cs typeface="B Lotus" panose="00000400000000000000" pitchFamily="2" charset="-78"/>
              </a:rPr>
              <a:t> </a:t>
            </a:r>
            <a:r>
              <a:rPr lang="fa-IR" sz="2600" dirty="0">
                <a:cs typeface="B Lotus" panose="00000400000000000000" pitchFamily="2" charset="-78"/>
              </a:rPr>
              <a:t>و </a:t>
            </a:r>
            <a:r>
              <a:rPr lang="en-US" sz="2600" dirty="0">
                <a:latin typeface="Times New Roman" panose="02020603050405020304" pitchFamily="18" charset="0"/>
                <a:cs typeface="Times New Roman" panose="02020603050405020304" pitchFamily="18" charset="0"/>
              </a:rPr>
              <a:t>LCL</a:t>
            </a:r>
            <a:r>
              <a:rPr lang="fa-IR" sz="2600" dirty="0">
                <a:cs typeface="B Lotus" panose="00000400000000000000" pitchFamily="2" charset="-78"/>
              </a:rPr>
              <a:t> </a:t>
            </a:r>
            <a:r>
              <a:rPr lang="en-US" sz="2600" dirty="0">
                <a:cs typeface="B Lotus" panose="00000400000000000000" pitchFamily="2" charset="-78"/>
              </a:rPr>
              <a:t> </a:t>
            </a:r>
            <a:r>
              <a:rPr lang="fa-IR" sz="2600" dirty="0">
                <a:cs typeface="B Lotus" panose="00000400000000000000" pitchFamily="2" charset="-78"/>
              </a:rPr>
              <a:t>و ترسيم نمودار </a:t>
            </a:r>
            <a:r>
              <a:rPr lang="en-US" sz="2600" dirty="0">
                <a:latin typeface="Times New Roman" panose="02020603050405020304" pitchFamily="18" charset="0"/>
                <a:cs typeface="Times New Roman" panose="02020603050405020304" pitchFamily="18" charset="0"/>
              </a:rPr>
              <a:t>C-Chart</a:t>
            </a:r>
            <a:r>
              <a:rPr lang="fa-IR" sz="2600" dirty="0">
                <a:cs typeface="B Lotus" panose="00000400000000000000" pitchFamily="2" charset="-78"/>
              </a:rPr>
              <a:t> </a:t>
            </a:r>
            <a:r>
              <a:rPr lang="en-US" sz="2600" dirty="0">
                <a:cs typeface="B Lotus" panose="00000400000000000000" pitchFamily="2" charset="-78"/>
              </a:rPr>
              <a:t> </a:t>
            </a:r>
            <a:r>
              <a:rPr lang="fa-IR" sz="2600" dirty="0">
                <a:cs typeface="B Lotus" panose="00000400000000000000" pitchFamily="2" charset="-78"/>
              </a:rPr>
              <a:t>بر اساس شاخص هاي </a:t>
            </a:r>
            <a:r>
              <a:rPr lang="en-US" sz="2600" dirty="0">
                <a:latin typeface="Times New Roman" panose="02020603050405020304" pitchFamily="18" charset="0"/>
                <a:cs typeface="Times New Roman" panose="02020603050405020304" pitchFamily="18" charset="0"/>
              </a:rPr>
              <a:t>AFR</a:t>
            </a:r>
            <a:r>
              <a:rPr lang="fa-IR" sz="2600" dirty="0">
                <a:cs typeface="B Lotus" panose="00000400000000000000" pitchFamily="2" charset="-78"/>
              </a:rPr>
              <a:t> </a:t>
            </a:r>
            <a:r>
              <a:rPr lang="en-US" sz="2600" dirty="0">
                <a:cs typeface="B Lotus" panose="00000400000000000000" pitchFamily="2" charset="-78"/>
              </a:rPr>
              <a:t>، </a:t>
            </a:r>
            <a:r>
              <a:rPr lang="en-US" sz="2600" dirty="0">
                <a:latin typeface="Times New Roman" panose="02020603050405020304" pitchFamily="18" charset="0"/>
                <a:cs typeface="Times New Roman" panose="02020603050405020304" pitchFamily="18" charset="0"/>
              </a:rPr>
              <a:t>ASR</a:t>
            </a:r>
            <a:r>
              <a:rPr lang="fa-IR" sz="2600" dirty="0">
                <a:cs typeface="B Lotus" panose="00000400000000000000" pitchFamily="2" charset="-78"/>
              </a:rPr>
              <a:t> و </a:t>
            </a:r>
            <a:r>
              <a:rPr lang="en-US" sz="2600" dirty="0">
                <a:latin typeface="Times New Roman" panose="02020603050405020304" pitchFamily="18" charset="0"/>
                <a:cs typeface="Times New Roman" panose="02020603050405020304" pitchFamily="18" charset="0"/>
              </a:rPr>
              <a:t>FSI</a:t>
            </a:r>
          </a:p>
          <a:p>
            <a:pPr algn="r" rtl="1">
              <a:lnSpc>
                <a:spcPct val="150000"/>
              </a:lnSpc>
              <a:buNone/>
            </a:pPr>
            <a:r>
              <a:rPr lang="en-US" sz="2600" dirty="0">
                <a:cs typeface="B Lotus" panose="00000400000000000000" pitchFamily="2" charset="-78"/>
              </a:rPr>
              <a:t>- </a:t>
            </a:r>
            <a:r>
              <a:rPr lang="fa-IR" sz="2600" dirty="0">
                <a:cs typeface="B Lotus" panose="00000400000000000000" pitchFamily="2" charset="-78"/>
              </a:rPr>
              <a:t>خروجي اكسل هم براي داده‌ها و هم براي محاسبات</a:t>
            </a:r>
          </a:p>
          <a:p>
            <a:pPr algn="r" rtl="1">
              <a:lnSpc>
                <a:spcPct val="150000"/>
              </a:lnSpc>
              <a:buNone/>
            </a:pPr>
            <a:r>
              <a:rPr lang="fa-IR" sz="2600" dirty="0">
                <a:cs typeface="B Lotus" panose="00000400000000000000" pitchFamily="2" charset="-78"/>
              </a:rPr>
              <a:t>- گرفتن نسخه پشتيبان از داده‌ها</a:t>
            </a:r>
          </a:p>
          <a:p>
            <a:pPr algn="r" rtl="1">
              <a:lnSpc>
                <a:spcPct val="150000"/>
              </a:lnSpc>
              <a:buNone/>
            </a:pPr>
            <a:r>
              <a:rPr lang="fa-IR" sz="2600" dirty="0">
                <a:cs typeface="B Lotus" panose="00000400000000000000" pitchFamily="2" charset="-78"/>
              </a:rPr>
              <a:t>- قابل حمل بودن نرم افزار</a:t>
            </a:r>
          </a:p>
          <a:p>
            <a:pPr algn="r" rtl="1">
              <a:lnSpc>
                <a:spcPct val="150000"/>
              </a:lnSpc>
              <a:buNone/>
            </a:pPr>
            <a:r>
              <a:rPr lang="fa-IR" sz="2600" dirty="0">
                <a:cs typeface="B Lotus" panose="00000400000000000000" pitchFamily="2" charset="-78"/>
              </a:rPr>
              <a:t>- كم حجم بودن و محيطي كاربر پسند</a:t>
            </a:r>
          </a:p>
          <a:p>
            <a:pPr algn="r" rtl="1">
              <a:lnSpc>
                <a:spcPct val="150000"/>
              </a:lnSpc>
              <a:buNone/>
            </a:pPr>
            <a:r>
              <a:rPr lang="fa-IR" sz="2600" dirty="0">
                <a:cs typeface="B Lotus" panose="00000400000000000000" pitchFamily="2" charset="-78"/>
              </a:rPr>
              <a:t>- و ... .</a:t>
            </a:r>
            <a:endParaRPr lang="en-US" sz="2600" dirty="0">
              <a:cs typeface="B Lotus" panose="00000400000000000000" pitchFamily="2" charset="-78"/>
            </a:endParaRPr>
          </a:p>
        </p:txBody>
      </p:sp>
      <p:sp>
        <p:nvSpPr>
          <p:cNvPr id="2" name="Title 1"/>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2800" u="sng" dirty="0">
                <a:cs typeface="B Badr" pitchFamily="2" charset="-78"/>
              </a:rPr>
              <a:t>دایره المعارف سازمان بین المللی کار </a:t>
            </a:r>
            <a:r>
              <a:rPr lang="fa-IR" sz="2800" dirty="0">
                <a:cs typeface="B Badr" pitchFamily="2" charset="-78"/>
              </a:rPr>
              <a:t>: حادثه عبارت است از یک اتفاق پیش بینی نشده و خارج از ا نتًظار که  سبب صدمه و آسیب گردد.</a:t>
            </a:r>
          </a:p>
          <a:p>
            <a:pPr algn="r" rtl="1">
              <a:buNone/>
            </a:pPr>
            <a:r>
              <a:rPr lang="fa-IR" sz="2800" u="sng" dirty="0"/>
              <a:t>- </a:t>
            </a:r>
            <a:r>
              <a:rPr lang="fa-IR" sz="2800" u="sng" dirty="0">
                <a:cs typeface="B Badr" pitchFamily="2" charset="-78"/>
              </a:rPr>
              <a:t>ماد 60 قانون تامین اجتماعی:</a:t>
            </a:r>
          </a:p>
          <a:p>
            <a:pPr algn="justLow" rtl="1">
              <a:buNone/>
            </a:pPr>
            <a:r>
              <a:rPr lang="fa-IR" sz="2800" dirty="0">
                <a:cs typeface="B Badr" pitchFamily="2" charset="-78"/>
              </a:rPr>
              <a:t>حادثه  ناشی از کار عبارت است از حادثه ای که در حين ا نجام وظیفه وبه سبب آن برای بیمه  شده اتفاق می افتد. مقصود حین انجام وظیفه تمام اوقاتی است ک بیمه شده در کارگاه ، مو سسات وابسته ،ساختمانهاو محوطه آن  مشغو لَ کار باشد یا به دستور کارفرما در خارج از محوطه مامور به انجام کاری می شود.تمام اوقات رفت آمد بیمه شده از منزل به کارگاه و بالعکس جزء این اوقات محسوب می شود.</a:t>
            </a:r>
            <a:endParaRPr lang="en-US" sz="2800" dirty="0">
              <a:cs typeface="B Badr" pitchFamily="2" charset="-78"/>
            </a:endParaRPr>
          </a:p>
        </p:txBody>
      </p:sp>
      <p:sp>
        <p:nvSpPr>
          <p:cNvPr id="2" name="Title 1"/>
          <p:cNvSpPr>
            <a:spLocks noGrp="1"/>
          </p:cNvSpPr>
          <p:nvPr>
            <p:ph type="title"/>
          </p:nvPr>
        </p:nvSpPr>
        <p:spPr/>
        <p:txBody>
          <a:bodyPr/>
          <a:lstStyle/>
          <a:p>
            <a:pPr algn="r" rtl="1"/>
            <a:r>
              <a:rPr lang="fa-IR" b="1" dirty="0">
                <a:cs typeface="B Titr" panose="00000700000000000000" pitchFamily="2" charset="-78"/>
              </a:rPr>
              <a:t>تعریف حادثه:</a:t>
            </a:r>
            <a:endParaRPr lang="en-US" dirty="0">
              <a:cs typeface="B Titr" panose="000007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sz="2800" dirty="0">
                <a:cs typeface="B Badr" pitchFamily="2" charset="-78"/>
              </a:rPr>
              <a:t>ضریب تکرار حادثه بیانگر تعداد حوادثی است که منجر به از دست رفتن زمان کاری در تعداد معین ساعت کاری در محدوده زمان خاص می شود.</a:t>
            </a:r>
            <a:endParaRPr lang="en-US" sz="2800" dirty="0">
              <a:cs typeface="B Badr" pitchFamily="2" charset="-78"/>
            </a:endParaRPr>
          </a:p>
          <a:p>
            <a:pPr algn="r" rtl="1">
              <a:buNone/>
            </a:pPr>
            <a:r>
              <a:rPr lang="ar-SA" sz="2800" b="1" u="sng" dirty="0">
                <a:cs typeface="B Badr" pitchFamily="2" charset="-78"/>
              </a:rPr>
              <a:t>الف: طبق نظر سازمان بین المللی کار </a:t>
            </a:r>
            <a:r>
              <a:rPr lang="en-US" sz="3700" b="1" u="sng" dirty="0">
                <a:solidFill>
                  <a:schemeClr val="tx2"/>
                </a:solidFill>
                <a:effectLst>
                  <a:outerShdw blurRad="31750" dist="25400" dir="5400000" algn="tl" rotWithShape="0">
                    <a:srgbClr val="000000">
                      <a:alpha val="25000"/>
                    </a:srgbClr>
                  </a:outerShdw>
                </a:effectLst>
                <a:latin typeface="Times New Roman" panose="02020603050405020304" pitchFamily="18" charset="0"/>
                <a:ea typeface="+mj-ea"/>
                <a:cs typeface="Times New Roman" panose="02020603050405020304" pitchFamily="18" charset="0"/>
              </a:rPr>
              <a:t>ILO</a:t>
            </a:r>
            <a:r>
              <a:rPr lang="ar-SA" sz="2800" b="1" u="sng" dirty="0">
                <a:cs typeface="B Badr" pitchFamily="2" charset="-78"/>
              </a:rPr>
              <a:t> و موسسه استاندارد ملی آمریکا</a:t>
            </a:r>
            <a:r>
              <a:rPr lang="ar-SA" sz="2800" b="1" dirty="0"/>
              <a:t>:</a:t>
            </a:r>
            <a:r>
              <a:rPr lang="fa-IR" sz="2800" b="1" dirty="0"/>
              <a:t>         </a:t>
            </a:r>
          </a:p>
          <a:p>
            <a:pPr algn="r" rtl="1">
              <a:buNone/>
            </a:pPr>
            <a:r>
              <a:rPr lang="ar-SA" sz="2800" dirty="0">
                <a:cs typeface="B Badr" pitchFamily="2" charset="-78"/>
              </a:rPr>
              <a:t>میزان وفور حادثه برابر است با تعداد حوادث ضربدر یک میلیون تقسیم بر جمع کل ساعات کار مفید کارگران</a:t>
            </a:r>
            <a:r>
              <a:rPr lang="ar-SA" sz="2800" dirty="0"/>
              <a:t>.</a:t>
            </a:r>
            <a:endParaRPr lang="fa-IR" sz="2800" dirty="0"/>
          </a:p>
          <a:p>
            <a:pPr>
              <a:buNone/>
            </a:pPr>
            <a:r>
              <a:rPr lang="en-US" sz="3700" b="1" u="sng" dirty="0">
                <a:solidFill>
                  <a:schemeClr val="tx2"/>
                </a:solidFill>
                <a:effectLst>
                  <a:outerShdw blurRad="31750" dist="25400" dir="5400000" algn="tl" rotWithShape="0">
                    <a:srgbClr val="000000">
                      <a:alpha val="25000"/>
                    </a:srgbClr>
                  </a:outerShdw>
                </a:effectLst>
                <a:latin typeface="Times New Roman" panose="02020603050405020304" pitchFamily="18" charset="0"/>
                <a:ea typeface="+mj-ea"/>
                <a:cs typeface="Times New Roman" panose="02020603050405020304" pitchFamily="18" charset="0"/>
              </a:rPr>
              <a:t>FR</a:t>
            </a:r>
            <a:r>
              <a:rPr lang="en-US" sz="2800" dirty="0"/>
              <a:t>=</a:t>
            </a:r>
          </a:p>
          <a:p>
            <a:pPr algn="r" rtl="1">
              <a:buNone/>
            </a:pPr>
            <a:r>
              <a:rPr lang="ar-SA" sz="2800" u="sng" dirty="0">
                <a:cs typeface="B Badr" pitchFamily="2" charset="-78"/>
              </a:rPr>
              <a:t>(تعداد حوادث در مدت معین) ×1000000</a:t>
            </a:r>
            <a:endParaRPr lang="en-US" sz="2800" dirty="0">
              <a:cs typeface="B Badr" pitchFamily="2" charset="-78"/>
            </a:endParaRPr>
          </a:p>
          <a:p>
            <a:pPr algn="r" rtl="1">
              <a:buNone/>
            </a:pPr>
            <a:r>
              <a:rPr lang="ar-SA" sz="2800" dirty="0">
                <a:cs typeface="B Badr" pitchFamily="2" charset="-78"/>
              </a:rPr>
              <a:t>جمع کل ساعات مفید کار کارگران در آن مدت معین</a:t>
            </a:r>
            <a:endParaRPr lang="en-US" sz="2800" dirty="0">
              <a:cs typeface="B Badr" pitchFamily="2" charset="-78"/>
            </a:endParaRPr>
          </a:p>
          <a:p>
            <a:pPr algn="r" rtl="1">
              <a:buNone/>
            </a:pPr>
            <a:endParaRPr lang="en-US" sz="2800" dirty="0">
              <a:cs typeface="B Badr" pitchFamily="2" charset="-78"/>
            </a:endParaRPr>
          </a:p>
        </p:txBody>
      </p:sp>
      <p:sp>
        <p:nvSpPr>
          <p:cNvPr id="2" name="Title 1"/>
          <p:cNvSpPr>
            <a:spLocks noGrp="1"/>
          </p:cNvSpPr>
          <p:nvPr>
            <p:ph type="title"/>
          </p:nvPr>
        </p:nvSpPr>
        <p:spPr/>
        <p:txBody>
          <a:bodyPr>
            <a:normAutofit fontScale="90000"/>
          </a:bodyPr>
          <a:lstStyle/>
          <a:p>
            <a:pPr rtl="1"/>
            <a:r>
              <a:rPr lang="ar-SA" b="1" u="sng" dirty="0">
                <a:cs typeface="B Titr" panose="00000700000000000000" pitchFamily="2" charset="-78"/>
              </a:rPr>
              <a:t>ضریب تکرار حادثه (</a:t>
            </a:r>
            <a:r>
              <a:rPr lang="en-US" b="1" u="sng" dirty="0">
                <a:latin typeface="Times New Roman" panose="02020603050405020304" pitchFamily="18" charset="0"/>
                <a:cs typeface="Times New Roman" panose="02020603050405020304" pitchFamily="18" charset="0"/>
              </a:rPr>
              <a:t>Frequency Rate</a:t>
            </a:r>
            <a:r>
              <a:rPr lang="ar-SA" b="1" u="sng" dirty="0">
                <a:cs typeface="B Titr" panose="00000700000000000000" pitchFamily="2" charset="-78"/>
              </a:rPr>
              <a:t>- </a:t>
            </a:r>
            <a:r>
              <a:rPr lang="en-US" u="sng" dirty="0">
                <a:latin typeface="Times New Roman" panose="02020603050405020304" pitchFamily="18" charset="0"/>
                <a:cs typeface="Times New Roman" panose="02020603050405020304" pitchFamily="18" charset="0"/>
              </a:rPr>
              <a:t>FR</a:t>
            </a:r>
            <a:r>
              <a:rPr lang="ar-SA" b="1" u="sng" dirty="0">
                <a:cs typeface="B Titr" panose="00000700000000000000" pitchFamily="2" charset="-78"/>
              </a:rPr>
              <a:t>)</a:t>
            </a:r>
            <a:endParaRPr lang="en-US" dirty="0">
              <a:cs typeface="B Titr" panose="000007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dirty="0"/>
              <a:t> </a:t>
            </a:r>
            <a:r>
              <a:rPr lang="ar-SA" b="1" dirty="0"/>
              <a:t> </a:t>
            </a:r>
            <a:r>
              <a:rPr lang="ar-SA" sz="2800" b="1" dirty="0">
                <a:cs typeface="B Badr" pitchFamily="2" charset="-78"/>
              </a:rPr>
              <a:t>ب: </a:t>
            </a:r>
            <a:r>
              <a:rPr lang="ar-SA" sz="2800" b="1" u="sng" dirty="0">
                <a:cs typeface="B Badr" pitchFamily="2" charset="-78"/>
              </a:rPr>
              <a:t>طبق نظر سازمان ایمنی و بهداشت حرفه ای آمریکا </a:t>
            </a:r>
            <a:r>
              <a:rPr lang="en-US" sz="2800" b="1" u="sng" dirty="0">
                <a:latin typeface="Times New Roman" panose="02020603050405020304" pitchFamily="18" charset="0"/>
                <a:cs typeface="Times New Roman" panose="02020603050405020304" pitchFamily="18" charset="0"/>
              </a:rPr>
              <a:t>OSHA</a:t>
            </a:r>
            <a:r>
              <a:rPr lang="ar-SA" sz="2800" b="1" u="sng" dirty="0">
                <a:cs typeface="B Badr" pitchFamily="2" charset="-78"/>
              </a:rPr>
              <a:t>:</a:t>
            </a:r>
            <a:r>
              <a:rPr lang="fa-IR" sz="2800" b="1" u="sng" dirty="0">
                <a:cs typeface="B Badr" pitchFamily="2" charset="-78"/>
              </a:rPr>
              <a:t>           </a:t>
            </a:r>
          </a:p>
          <a:p>
            <a:pPr algn="r" rtl="1">
              <a:buNone/>
            </a:pPr>
            <a:r>
              <a:rPr lang="ar-SA" sz="2800" dirty="0">
                <a:cs typeface="B Badr" pitchFamily="2" charset="-78"/>
              </a:rPr>
              <a:t>میزان وفور حادثه برابر است با تعداد حوادث ضربدر دویست هزار تقسیم بر جمع کل ساعات کار مفید کارگران</a:t>
            </a:r>
            <a:r>
              <a:rPr lang="fa-IR" sz="2800" dirty="0">
                <a:cs typeface="B Badr" pitchFamily="2" charset="-78"/>
              </a:rPr>
              <a:t>.</a:t>
            </a:r>
          </a:p>
          <a:p>
            <a:pPr>
              <a:buNone/>
            </a:pPr>
            <a:r>
              <a:rPr lang="en-US" sz="2800" dirty="0">
                <a:latin typeface="Times New Roman" panose="02020603050405020304" pitchFamily="18" charset="0"/>
                <a:cs typeface="Times New Roman" panose="02020603050405020304" pitchFamily="18" charset="0"/>
              </a:rPr>
              <a:t>FR</a:t>
            </a:r>
            <a:r>
              <a:rPr lang="en-US" sz="2800" dirty="0"/>
              <a:t>=</a:t>
            </a:r>
          </a:p>
          <a:p>
            <a:pPr algn="r" rtl="1">
              <a:buNone/>
            </a:pPr>
            <a:r>
              <a:rPr lang="ar-SA" sz="2800" u="sng" dirty="0"/>
              <a:t>(</a:t>
            </a:r>
            <a:r>
              <a:rPr lang="ar-SA" sz="2800" u="sng" dirty="0">
                <a:cs typeface="B Badr" pitchFamily="2" charset="-78"/>
              </a:rPr>
              <a:t>تعداد حوادث در مدت معین) ×200000</a:t>
            </a:r>
            <a:endParaRPr lang="en-US" sz="2800" dirty="0">
              <a:cs typeface="B Badr" pitchFamily="2" charset="-78"/>
            </a:endParaRPr>
          </a:p>
          <a:p>
            <a:pPr algn="r" rtl="1">
              <a:buNone/>
            </a:pPr>
            <a:r>
              <a:rPr lang="ar-SA" sz="2800" dirty="0">
                <a:cs typeface="B Badr" pitchFamily="2" charset="-78"/>
              </a:rPr>
              <a:t>جمع کل ساعات مفید کار کارگران در آن مدت معین</a:t>
            </a:r>
            <a:endParaRPr lang="en-US" sz="2800" dirty="0">
              <a:cs typeface="B Badr" pitchFamily="2" charset="-78"/>
            </a:endParaRPr>
          </a:p>
          <a:p>
            <a:pPr algn="r" rtl="1">
              <a:buNone/>
            </a:pPr>
            <a:r>
              <a:rPr lang="ar-SA" sz="2800" b="1" dirty="0"/>
              <a:t>** </a:t>
            </a:r>
            <a:r>
              <a:rPr lang="ar-SA" sz="2800" b="1" u="sng" dirty="0">
                <a:cs typeface="B Badr" pitchFamily="2" charset="-78"/>
              </a:rPr>
              <a:t>نکته</a:t>
            </a:r>
            <a:r>
              <a:rPr lang="ar-SA" sz="2800" b="1" dirty="0">
                <a:cs typeface="B Badr" pitchFamily="2" charset="-78"/>
              </a:rPr>
              <a:t>: </a:t>
            </a:r>
            <a:r>
              <a:rPr lang="ar-SA" sz="2800" dirty="0">
                <a:cs typeface="B Badr" pitchFamily="2" charset="-78"/>
              </a:rPr>
              <a:t>در تنظیم آمار و محاسبه ضریب تکرار حادثه، تعداد کارگران آسیب دیده ای منظور می شود که</a:t>
            </a:r>
            <a:r>
              <a:rPr lang="fa-IR" sz="2800" dirty="0">
                <a:cs typeface="B Badr" pitchFamily="2" charset="-78"/>
              </a:rPr>
              <a:t> </a:t>
            </a:r>
            <a:r>
              <a:rPr lang="ar-SA" sz="2800" dirty="0">
                <a:cs typeface="B Badr" pitchFamily="2" charset="-78"/>
              </a:rPr>
              <a:t>دست کم کارگر آسیب دیده 24 ساعت تحت درمان بوده یا استراحت داشته است</a:t>
            </a:r>
            <a:r>
              <a:rPr lang="ar-SA" sz="2800" dirty="0"/>
              <a:t>.</a:t>
            </a:r>
            <a:endParaRPr lang="en-US" sz="2800" dirty="0">
              <a:cs typeface="B Badr" pitchFamily="2" charset="-78"/>
            </a:endParaRPr>
          </a:p>
        </p:txBody>
      </p:sp>
      <p:sp>
        <p:nvSpPr>
          <p:cNvPr id="2" name="Title 1"/>
          <p:cNvSpPr>
            <a:spLocks noGrp="1"/>
          </p:cNvSpPr>
          <p:nvPr>
            <p:ph type="title"/>
          </p:nvPr>
        </p:nvSpPr>
        <p:spPr/>
        <p:txBody>
          <a:bodyPr/>
          <a:lstStyle/>
          <a:p>
            <a:pPr algn="r" rtl="1"/>
            <a:r>
              <a:rPr lang="fa-IR" dirty="0">
                <a:cs typeface="B Titr" panose="00000700000000000000" pitchFamily="2" charset="-78"/>
              </a:rPr>
              <a:t>... ادامه</a:t>
            </a:r>
            <a:endParaRPr lang="en-US" dirty="0">
              <a:cs typeface="B Titr" panose="000007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dirty="0">
                <a:cs typeface="B Badr" pitchFamily="2" charset="-78"/>
              </a:rPr>
              <a:t>ضریب شدت حادثه نمایانگر روزهای کار تلف شده است</a:t>
            </a:r>
            <a:r>
              <a:rPr lang="ar-SA" dirty="0"/>
              <a:t>.</a:t>
            </a:r>
            <a:r>
              <a:rPr lang="fa-IR" dirty="0"/>
              <a:t>  </a:t>
            </a:r>
          </a:p>
          <a:p>
            <a:pPr algn="r" rtl="1">
              <a:buNone/>
            </a:pPr>
            <a:r>
              <a:rPr lang="ar-SA" sz="2800" b="1" dirty="0">
                <a:cs typeface="B Badr" pitchFamily="2" charset="-78"/>
              </a:rPr>
              <a:t>الف: </a:t>
            </a:r>
            <a:r>
              <a:rPr lang="ar-SA" sz="2800" b="1" u="sng" dirty="0">
                <a:cs typeface="B Badr" pitchFamily="2" charset="-78"/>
              </a:rPr>
              <a:t>طبق نظر سازمان بین المللی کار </a:t>
            </a:r>
            <a:r>
              <a:rPr lang="en-US" sz="2800" b="1" u="sng" dirty="0">
                <a:latin typeface="Times New Roman" panose="02020603050405020304" pitchFamily="18" charset="0"/>
                <a:cs typeface="Times New Roman" panose="02020603050405020304" pitchFamily="18" charset="0"/>
              </a:rPr>
              <a:t>ILO</a:t>
            </a:r>
            <a:r>
              <a:rPr lang="ar-SA" sz="2800" b="1" dirty="0">
                <a:cs typeface="B Badr" pitchFamily="2" charset="-78"/>
              </a:rPr>
              <a:t>:</a:t>
            </a:r>
            <a:r>
              <a:rPr lang="fa-IR" sz="2800" b="1" dirty="0">
                <a:cs typeface="B Badr" pitchFamily="2" charset="-78"/>
              </a:rPr>
              <a:t>  </a:t>
            </a:r>
          </a:p>
          <a:p>
            <a:pPr algn="r" rtl="1">
              <a:buNone/>
            </a:pPr>
            <a:r>
              <a:rPr lang="ar-SA" sz="2800" dirty="0">
                <a:cs typeface="B Badr" pitchFamily="2" charset="-78"/>
              </a:rPr>
              <a:t>ضریب شدت حادثه از تقسیم مجموع روزهای تلف شده به</a:t>
            </a:r>
            <a:r>
              <a:rPr lang="fa-IR" sz="2800" dirty="0">
                <a:cs typeface="B Badr" pitchFamily="2" charset="-78"/>
              </a:rPr>
              <a:t> </a:t>
            </a:r>
            <a:r>
              <a:rPr lang="ar-SA" sz="2800" dirty="0">
                <a:cs typeface="B Badr" pitchFamily="2" charset="-78"/>
              </a:rPr>
              <a:t>علت حادثه در یک مدت معین ضربدر هزار تقسیم بر جمع کل ساعات کار مفید کارگران در همان مدت معین بدست می آید.</a:t>
            </a:r>
            <a:endParaRPr lang="en-US" sz="2800" dirty="0">
              <a:cs typeface="B Badr" pitchFamily="2" charset="-78"/>
            </a:endParaRPr>
          </a:p>
          <a:p>
            <a:pPr algn="l" rtl="1">
              <a:buNone/>
            </a:pPr>
            <a:r>
              <a:rPr lang="en-US" sz="2800" dirty="0">
                <a:latin typeface="Times New Roman" panose="02020603050405020304" pitchFamily="18" charset="0"/>
                <a:cs typeface="Times New Roman" panose="02020603050405020304" pitchFamily="18" charset="0"/>
              </a:rPr>
              <a:t>SR</a:t>
            </a:r>
            <a:r>
              <a:rPr lang="en-US" sz="2800" dirty="0">
                <a:cs typeface="B Badr" pitchFamily="2" charset="-78"/>
              </a:rPr>
              <a:t>=</a:t>
            </a:r>
          </a:p>
          <a:p>
            <a:pPr algn="r" rtl="1">
              <a:buNone/>
            </a:pPr>
            <a:r>
              <a:rPr lang="ar-SA" sz="2800" u="sng" dirty="0">
                <a:cs typeface="B Badr" pitchFamily="2" charset="-78"/>
              </a:rPr>
              <a:t>(تعداد روزهای تلف شده به علت حادثه در مدت معین) ×1000</a:t>
            </a:r>
            <a:endParaRPr lang="en-US" sz="2800" dirty="0">
              <a:cs typeface="B Badr" pitchFamily="2" charset="-78"/>
            </a:endParaRPr>
          </a:p>
          <a:p>
            <a:pPr algn="r" rtl="1">
              <a:buNone/>
            </a:pPr>
            <a:r>
              <a:rPr lang="ar-SA" sz="2800" dirty="0">
                <a:cs typeface="B Badr" pitchFamily="2" charset="-78"/>
              </a:rPr>
              <a:t>جمع کل ساعات مفید کار کارگران در همان مدت معین</a:t>
            </a:r>
            <a:endParaRPr lang="en-US" sz="2800" dirty="0">
              <a:cs typeface="B Badr" pitchFamily="2" charset="-78"/>
            </a:endParaRPr>
          </a:p>
        </p:txBody>
      </p:sp>
      <p:sp>
        <p:nvSpPr>
          <p:cNvPr id="2" name="Title 1"/>
          <p:cNvSpPr>
            <a:spLocks noGrp="1"/>
          </p:cNvSpPr>
          <p:nvPr>
            <p:ph type="title"/>
          </p:nvPr>
        </p:nvSpPr>
        <p:spPr/>
        <p:txBody>
          <a:bodyPr>
            <a:normAutofit/>
          </a:bodyPr>
          <a:lstStyle/>
          <a:p>
            <a:pPr rtl="1"/>
            <a:r>
              <a:rPr lang="ar-SA" b="1" u="sng" dirty="0">
                <a:cs typeface="B Titr" panose="00000700000000000000" pitchFamily="2" charset="-78"/>
              </a:rPr>
              <a:t>ضریب شدت حادثه (</a:t>
            </a:r>
            <a:r>
              <a:rPr lang="en-US" b="1" u="sng" dirty="0">
                <a:latin typeface="Times New Roman" panose="02020603050405020304" pitchFamily="18" charset="0"/>
                <a:cs typeface="Times New Roman" panose="02020603050405020304" pitchFamily="18" charset="0"/>
              </a:rPr>
              <a:t>SR- Severity Rate</a:t>
            </a:r>
            <a:r>
              <a:rPr lang="ar-SA" b="1" u="sng" dirty="0">
                <a:cs typeface="B Titr" panose="00000700000000000000" pitchFamily="2" charset="-78"/>
              </a:rPr>
              <a:t>):</a:t>
            </a:r>
            <a:endParaRPr lang="en-US" dirty="0">
              <a:cs typeface="B Titr" panose="00000700000000000000"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TotalTime>
  <Words>1142</Words>
  <Application>Microsoft Office PowerPoint</Application>
  <PresentationFormat>On-screen Show (4:3)</PresentationFormat>
  <Paragraphs>83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Lucida Sans Unicode</vt:lpstr>
      <vt:lpstr>Nazanin</vt:lpstr>
      <vt:lpstr>Times New Roman</vt:lpstr>
      <vt:lpstr>Verdana</vt:lpstr>
      <vt:lpstr>Wingdings 2</vt:lpstr>
      <vt:lpstr>Wingdings 3</vt:lpstr>
      <vt:lpstr>Concourse</vt:lpstr>
      <vt:lpstr>نرم افزار  Raad accident analysis and documentation software</vt:lpstr>
      <vt:lpstr>مقدمه</vt:lpstr>
      <vt:lpstr>... ادامه</vt:lpstr>
      <vt:lpstr>امکانات نرم افزار</vt:lpstr>
      <vt:lpstr>... ادامه</vt:lpstr>
      <vt:lpstr>تعریف حادثه:</vt:lpstr>
      <vt:lpstr>ضریب تکرار حادثه (Frequency Rate- FR)</vt:lpstr>
      <vt:lpstr>... ادامه</vt:lpstr>
      <vt:lpstr>ضریب شدت حادثه (SR- Severity Rate):</vt:lpstr>
      <vt:lpstr>... ادامه</vt:lpstr>
      <vt:lpstr>... ادامه</vt:lpstr>
      <vt:lpstr>... ادامه</vt:lpstr>
      <vt:lpstr>شدت تکرار حادثه : FSI- Frequency Severity Indicator</vt:lpstr>
      <vt:lpstr>کنترل چارتcontrol chart</vt:lpstr>
      <vt:lpstr>... ادامه</vt:lpstr>
      <vt:lpstr>... ادامه</vt:lpstr>
      <vt:lpstr>... ادامه</vt:lpstr>
      <vt:lpstr>PowerPoint Presentation</vt:lpstr>
    </vt:vector>
  </TitlesOfParts>
  <Company>KARBAR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نرم افزار Raad</dc:title>
  <dc:creator>KARBAR</dc:creator>
  <cp:lastModifiedBy>Admin</cp:lastModifiedBy>
  <cp:revision>37</cp:revision>
  <dcterms:created xsi:type="dcterms:W3CDTF">2011-06-23T11:12:17Z</dcterms:created>
  <dcterms:modified xsi:type="dcterms:W3CDTF">2021-12-02T06:39:02Z</dcterms:modified>
</cp:coreProperties>
</file>